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Architects Daughter"/>
      <p:regular r:id="rId14"/>
    </p:embeddedFont>
    <p:embeddedFont>
      <p:font typeface="Great Vibes"/>
      <p:regular r:id="rId15"/>
    </p:embeddedFont>
    <p:embeddedFont>
      <p:font typeface="Dancing Script"/>
      <p:regular r:id="rId16"/>
      <p:bold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GreatVibes-regular.fntdata"/><Relationship Id="rId14" Type="http://schemas.openxmlformats.org/officeDocument/2006/relationships/font" Target="fonts/ArchitectsDaughter-regular.fntdata"/><Relationship Id="rId17" Type="http://schemas.openxmlformats.org/officeDocument/2006/relationships/font" Target="fonts/DancingScript-bold.fntdata"/><Relationship Id="rId16" Type="http://schemas.openxmlformats.org/officeDocument/2006/relationships/font" Target="fonts/DancingScrip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437d1e81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437d1e81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c437d1e816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c437d1e816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c448dfc7d0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c448dfc7d0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c448dfc7d0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c448dfc7d0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448dfc7d0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448dfc7d0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c448dfc7d0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c448dfc7d0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448dfc7d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448dfc7d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11.png"/><Relationship Id="rId8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6.png"/><Relationship Id="rId9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jp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9.png"/><Relationship Id="rId7" Type="http://schemas.openxmlformats.org/officeDocument/2006/relationships/image" Target="../media/image14.png"/><Relationship Id="rId8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hyperlink" Target="https://encrypted-tbn0.gstatic.com/images?q=tbn:ANd9GcQddZ8WsuT0XuqiKcZVC4z_2CzQsN9z93UX_g&amp;usqp=CAU" TargetMode="External"/><Relationship Id="rId11" Type="http://schemas.openxmlformats.org/officeDocument/2006/relationships/hyperlink" Target="https://starogard.pl/wp-content/uploads/2019/08/przedszkole-8093.jpg" TargetMode="External"/><Relationship Id="rId10" Type="http://schemas.openxmlformats.org/officeDocument/2006/relationships/hyperlink" Target="https://bi.im-g.pl/im/93/70/17/z24579475V,Przedszkole-w-Lodzi.jpg" TargetMode="External"/><Relationship Id="rId9" Type="http://schemas.openxmlformats.org/officeDocument/2006/relationships/hyperlink" Target="https://pl.fotoomnia.com/zdjecia/thu/f80209f1ed392c3859d2f1465919fa23.jpg" TargetMode="External"/><Relationship Id="rId5" Type="http://schemas.openxmlformats.org/officeDocument/2006/relationships/hyperlink" Target="https://bi.im-g.pl/im/8a/99/18/z25793674V,pieniadze--zdjecie-ilustracyjne-.jpg" TargetMode="External"/><Relationship Id="rId6" Type="http://schemas.openxmlformats.org/officeDocument/2006/relationships/hyperlink" Target="https://i.pinimg.com/originals/fd/20/1d/fd201d94f8dac30e008b75731c717e95.jpg" TargetMode="External"/><Relationship Id="rId7" Type="http://schemas.openxmlformats.org/officeDocument/2006/relationships/hyperlink" Target="https://i.pinimg.com/originals/22/8f/19/228f19388b4f945865ed85f421e8022f.jpg" TargetMode="External"/><Relationship Id="rId8" Type="http://schemas.openxmlformats.org/officeDocument/2006/relationships/hyperlink" Target="https://t4.ftcdn.net/jpg/01/06/85/69/360_F_106856959_BS8QqYK9E02eWDYfK64LyXw9zeI4FW2H.jpg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000000"/>
                </a:solidFill>
                <a:highlight>
                  <a:srgbClr val="FFF2CC"/>
                </a:highlight>
                <a:latin typeface="Dancing Script"/>
                <a:ea typeface="Dancing Script"/>
                <a:cs typeface="Dancing Script"/>
                <a:sym typeface="Dancing Script"/>
              </a:rPr>
              <a:t>Dlaczego warto się uczyć?</a:t>
            </a:r>
            <a:endParaRPr>
              <a:solidFill>
                <a:srgbClr val="000000"/>
              </a:solidFill>
              <a:highlight>
                <a:srgbClr val="FFF2CC"/>
              </a:highlight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/>
          <p:nvPr>
            <p:ph type="title"/>
          </p:nvPr>
        </p:nvSpPr>
        <p:spPr>
          <a:xfrm>
            <a:off x="94000" y="203275"/>
            <a:ext cx="8957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92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Początkowa nauka</a:t>
            </a:r>
            <a:endParaRPr sz="2920"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147725" y="1155275"/>
            <a:ext cx="8957400" cy="376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4000" y="1235200"/>
            <a:ext cx="3048501" cy="368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18700" y="1360975"/>
            <a:ext cx="5344850" cy="34290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3760250" y="1459225"/>
            <a:ext cx="51033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200">
                <a:latin typeface="Dancing Script"/>
                <a:ea typeface="Dancing Script"/>
                <a:cs typeface="Dancing Script"/>
                <a:sym typeface="Dancing Script"/>
              </a:rPr>
              <a:t>Człowiek uczy się od urodzenia. Najpierw podstawowych czynności jak siadanie, chodzenie, mówienie, samodzielne jedzenie a później coraz bardziej skomplikowanych jak czytanie, pisanie itd. Najpierw uczymy się od najbliższych, przez obserwację, naśladowanie, powtarzanie. Później korzystamy z książek, telewizji i innych mediów. Każda nabyta umiejętność otwiera nam nowe możliwości.</a:t>
            </a:r>
            <a:endParaRPr sz="2200">
              <a:latin typeface="Dancing Script"/>
              <a:ea typeface="Dancing Script"/>
              <a:cs typeface="Dancing Script"/>
              <a:sym typeface="Dancing Script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54600" y="1820850"/>
            <a:ext cx="3345700" cy="250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214875" y="149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chitects Daughter"/>
                <a:ea typeface="Architects Daughter"/>
                <a:cs typeface="Architects Daughter"/>
                <a:sym typeface="Architects Daughter"/>
              </a:rPr>
              <a:t>Etap przedszkolny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875" y="1031600"/>
            <a:ext cx="3142500" cy="13991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322300" y="1128075"/>
            <a:ext cx="2941200" cy="15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800">
                <a:latin typeface="Architects Daughter"/>
                <a:ea typeface="Architects Daughter"/>
                <a:cs typeface="Architects Daughter"/>
                <a:sym typeface="Architects Daughter"/>
              </a:rPr>
              <a:t>W wieku przedszkolnym najwięcej uczymy się przez zabawę.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87450" y="857250"/>
            <a:ext cx="53448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775" y="2497900"/>
            <a:ext cx="3270600" cy="2323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57362" y="970062"/>
            <a:ext cx="4805038" cy="320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4874" y="2556869"/>
            <a:ext cx="2941200" cy="22059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201450" y="95875"/>
            <a:ext cx="8796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Szkoła</a:t>
            </a:r>
            <a:endParaRPr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134300" y="886350"/>
            <a:ext cx="8863500" cy="40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4875" y="668562"/>
            <a:ext cx="3142500" cy="19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2950" y="895475"/>
            <a:ext cx="53448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825" y="2753075"/>
            <a:ext cx="3270600" cy="2323847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295450" y="725200"/>
            <a:ext cx="2954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3746825" y="895475"/>
            <a:ext cx="2685900" cy="36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1500">
                <a:latin typeface="Architects Daughter"/>
                <a:ea typeface="Architects Daughter"/>
                <a:cs typeface="Architects Daughter"/>
                <a:sym typeface="Architects Daughter"/>
              </a:rPr>
              <a:t>W szkole wymaga się od nas skupienia, wyciągania wniosków, analizowania. Niektóre wiadomości wydają nam się niepotrzebne, a przecież nie wiemy, co może nam się w życiu przydać. Tylko nieliczni mają konkretne upodobania czy wyjątkowe talenty. Większość z nas dopiero za kilka lat będzie wiedziało, co chce robić w życiu, dlatego dobrze jest być otwartym na różnorodną wiedzę. </a:t>
            </a:r>
            <a:endParaRPr sz="18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7278800" y="1732400"/>
            <a:ext cx="73380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9" name="Google Shape;89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32719" y="974800"/>
            <a:ext cx="2514306" cy="327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08925" y="2931240"/>
            <a:ext cx="2954399" cy="1967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8925" y="819663"/>
            <a:ext cx="2954401" cy="16609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/>
          <p:nvPr>
            <p:ph type="title"/>
          </p:nvPr>
        </p:nvSpPr>
        <p:spPr>
          <a:xfrm>
            <a:off x="120875" y="109275"/>
            <a:ext cx="893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latin typeface="Architects Daughter"/>
                <a:ea typeface="Architects Daughter"/>
                <a:cs typeface="Architects Daughter"/>
                <a:sym typeface="Architects Daughter"/>
              </a:rPr>
              <a:t>Plusy nauki</a:t>
            </a:r>
            <a:endParaRPr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97" name="Google Shape;97;p17"/>
          <p:cNvSpPr txBox="1"/>
          <p:nvPr>
            <p:ph idx="1" type="body"/>
          </p:nvPr>
        </p:nvSpPr>
        <p:spPr>
          <a:xfrm>
            <a:off x="120875" y="778900"/>
            <a:ext cx="8930700" cy="421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2950" y="895475"/>
            <a:ext cx="534485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875" y="668562"/>
            <a:ext cx="3142500" cy="196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0825" y="2753075"/>
            <a:ext cx="3270600" cy="2323847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7"/>
          <p:cNvSpPr txBox="1"/>
          <p:nvPr/>
        </p:nvSpPr>
        <p:spPr>
          <a:xfrm>
            <a:off x="3706550" y="966925"/>
            <a:ext cx="5250900" cy="326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20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Nauka pozwala nam więc zdobyć wykształcenie a później pracę. Pozwala również na poznawanie ciekawych ludzi. Jak jesteśmy oczytani, to nie będziemy się wstydzili rozmawiać, będziemy dla innych interesujący. Nauka pozwala nam również lepiej poznawać ludzi i siebie. Wiedza o ludzkich zachowaniach, reakcjach może nas uchronić przed konfliktami, niebezpieczeństwami.  </a:t>
            </a:r>
            <a:endParaRPr sz="23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26125" y="825675"/>
            <a:ext cx="2920001" cy="164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97475" y="2933425"/>
            <a:ext cx="2977291" cy="196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8"/>
          <p:cNvSpPr txBox="1"/>
          <p:nvPr>
            <p:ph type="title"/>
          </p:nvPr>
        </p:nvSpPr>
        <p:spPr>
          <a:xfrm>
            <a:off x="147725" y="95850"/>
            <a:ext cx="8850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Nauka jest ciekawa</a:t>
            </a:r>
            <a:endParaRPr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79250" y="788050"/>
            <a:ext cx="3437975" cy="396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5613525" y="886350"/>
            <a:ext cx="3156000" cy="25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l" sz="1900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Dzięki nauce życie jest ciekawsze. Ten kto uważa, że ciągle wie za mało zawsze będzie miał zajęcie i będzie się czuł młodo. </a:t>
            </a:r>
            <a:endParaRPr sz="2600">
              <a:solidFill>
                <a:schemeClr val="dk2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9"/>
          <p:cNvSpPr txBox="1"/>
          <p:nvPr>
            <p:ph type="title"/>
          </p:nvPr>
        </p:nvSpPr>
        <p:spPr>
          <a:xfrm>
            <a:off x="311700" y="109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pl" sz="2820">
                <a:solidFill>
                  <a:srgbClr val="FFFFFF"/>
                </a:solidFill>
                <a:latin typeface="Great Vibes"/>
                <a:ea typeface="Great Vibes"/>
                <a:cs typeface="Great Vibes"/>
                <a:sym typeface="Great Vibes"/>
              </a:rPr>
              <a:t>Bibliografia</a:t>
            </a:r>
            <a:endParaRPr sz="2820">
              <a:solidFill>
                <a:srgbClr val="FFFFFF"/>
              </a:solidFill>
              <a:latin typeface="Great Vibes"/>
              <a:ea typeface="Great Vibes"/>
              <a:cs typeface="Great Vibes"/>
              <a:sym typeface="Great Vibes"/>
            </a:endParaRPr>
          </a:p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94000" y="682000"/>
            <a:ext cx="8970900" cy="43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https://encrypted-tbn0.gstatic.com/images?q=tbn:ANd9GcQddZ8WsuT0XuqiKcZVC4z_2CzQsN9z93UX_g&amp;usqp=CAU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https://bi.im-g.pl/im/8a/99/18/z25793674V,pieniadze--zdjecie-ilustracyjne-.jpg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https://i.pinimg.com/originals/fd/20/1d/fd201d94f8dac30e008b75731c717e95.jpg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https://i.pinimg.com/originals/22/8f/19/228f19388b4f945865ed85f421e8022f.jpg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https://t4.ftcdn.net/jpg/01/06/85/69/360_F_106856959_BS8QqYK9E02eWDYfK64LyXw9zeI4FW2H.jpg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https://pl.fotoomnia.com/zdjecia/thu/f80209f1ed392c3859d2f1465919fa23.jpg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https://bi.im-g.pl/im/93/70/17/z24579475V,Przedszkole-w-Lodzi.jpg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l" u="sng">
                <a:solidFill>
                  <a:srgbClr val="FFFFFF"/>
                </a:solid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https://starogard.pl/wp-content/uploads/2019/08/przedszkole-8093.jpg</a:t>
            </a:r>
            <a:r>
              <a:rPr lang="pl">
                <a:solidFill>
                  <a:srgbClr val="FFFFFF"/>
                </a:solidFill>
              </a:rPr>
              <a:t> 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type="title"/>
          </p:nvPr>
        </p:nvSpPr>
        <p:spPr>
          <a:xfrm>
            <a:off x="311700" y="1289225"/>
            <a:ext cx="8520600" cy="213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l" sz="6000">
                <a:latin typeface="Great Vibes"/>
                <a:ea typeface="Great Vibes"/>
                <a:cs typeface="Great Vibes"/>
                <a:sym typeface="Great Vibes"/>
              </a:rPr>
              <a:t>        </a:t>
            </a:r>
            <a:r>
              <a:rPr lang="pl" sz="6000">
                <a:highlight>
                  <a:srgbClr val="FFF2CC"/>
                </a:highlight>
                <a:latin typeface="Great Vibes"/>
                <a:ea typeface="Great Vibes"/>
                <a:cs typeface="Great Vibes"/>
                <a:sym typeface="Great Vibes"/>
              </a:rPr>
              <a:t> </a:t>
            </a:r>
            <a:r>
              <a:rPr lang="pl" sz="6000">
                <a:highlight>
                  <a:srgbClr val="FFF2CC"/>
                </a:highlight>
                <a:latin typeface="Great Vibes"/>
                <a:ea typeface="Great Vibes"/>
                <a:cs typeface="Great Vibes"/>
                <a:sym typeface="Great Vibes"/>
              </a:rPr>
              <a:t>Dziękuję za uwagę </a:t>
            </a:r>
            <a:r>
              <a:rPr lang="pl" sz="6000">
                <a:highlight>
                  <a:srgbClr val="FFF2CC"/>
                </a:highlight>
                <a:latin typeface="Architects Daughter"/>
                <a:ea typeface="Architects Daughter"/>
                <a:cs typeface="Architects Daughter"/>
                <a:sym typeface="Architects Daughter"/>
              </a:rPr>
              <a:t>:)</a:t>
            </a:r>
            <a:r>
              <a:rPr lang="pl" sz="6000">
                <a:highlight>
                  <a:srgbClr val="FFF2CC"/>
                </a:highlight>
                <a:latin typeface="Great Vibes"/>
                <a:ea typeface="Great Vibes"/>
                <a:cs typeface="Great Vibes"/>
                <a:sym typeface="Great Vibes"/>
              </a:rPr>
              <a:t> </a:t>
            </a:r>
            <a:endParaRPr sz="6000">
              <a:highlight>
                <a:srgbClr val="FFF2CC"/>
              </a:highlight>
              <a:latin typeface="Great Vibes"/>
              <a:ea typeface="Great Vibes"/>
              <a:cs typeface="Great Vibes"/>
              <a:sym typeface="Great Vibe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